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97" r:id="rId2"/>
    <p:sldId id="258" r:id="rId3"/>
    <p:sldId id="298" r:id="rId4"/>
    <p:sldId id="259" r:id="rId5"/>
    <p:sldId id="260" r:id="rId6"/>
    <p:sldId id="276" r:id="rId7"/>
    <p:sldId id="262" r:id="rId8"/>
    <p:sldId id="300" r:id="rId9"/>
    <p:sldId id="263" r:id="rId10"/>
    <p:sldId id="306" r:id="rId11"/>
    <p:sldId id="307" r:id="rId12"/>
    <p:sldId id="314" r:id="rId13"/>
    <p:sldId id="311" r:id="rId14"/>
    <p:sldId id="312" r:id="rId15"/>
    <p:sldId id="309" r:id="rId16"/>
    <p:sldId id="264" r:id="rId17"/>
    <p:sldId id="310" r:id="rId18"/>
    <p:sldId id="267" r:id="rId19"/>
  </p:sldIdLst>
  <p:sldSz cx="9144000" cy="5143500" type="screen16x9"/>
  <p:notesSz cx="6858000" cy="9144000"/>
  <p:embeddedFontLst>
    <p:embeddedFont>
      <p:font typeface="Squada One" panose="020B0604020202020204" charset="0"/>
      <p:regular r:id="rId21"/>
    </p:embeddedFont>
    <p:embeddedFont>
      <p:font typeface="Arial Black" panose="020B0A04020102020204" pitchFamily="34" charset="0"/>
      <p:bold r:id="rId22"/>
    </p:embeddedFont>
    <p:embeddedFont>
      <p:font typeface="Exo 2" panose="00000500000000000000" pitchFamily="50" charset="0"/>
      <p:regular r:id="rId23"/>
      <p:bold r:id="rId24"/>
      <p:italic r:id="rId25"/>
      <p:boldItalic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Roboto Condensed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B1D562-4063-49AD-86D3-F56E186BCF07}">
  <a:tblStyle styleId="{B9B1D562-4063-49AD-86D3-F56E186BCF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64" autoAdjust="0"/>
  </p:normalViewPr>
  <p:slideViewPr>
    <p:cSldViewPr>
      <p:cViewPr varScale="1">
        <p:scale>
          <a:sx n="92" d="100"/>
          <a:sy n="92" d="100"/>
        </p:scale>
        <p:origin x="75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330956553660158E-2"/>
          <c:y val="5.8593621826452252E-2"/>
          <c:w val="0.90580849795785778"/>
          <c:h val="0.80945635431422491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A FAZER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Planilha1!$A$2:$A$7</c:f>
              <c:strCache>
                <c:ptCount val="6"/>
                <c:pt idx="0">
                  <c:v>Semana 1</c:v>
                </c:pt>
                <c:pt idx="1">
                  <c:v>Semana 2</c:v>
                </c:pt>
                <c:pt idx="2">
                  <c:v>Semana 3</c:v>
                </c:pt>
                <c:pt idx="3">
                  <c:v>Semana 4</c:v>
                </c:pt>
                <c:pt idx="4">
                  <c:v>Semana 5</c:v>
                </c:pt>
                <c:pt idx="5">
                  <c:v>FIM</c:v>
                </c:pt>
              </c:strCache>
            </c:strRef>
          </c:cat>
          <c:val>
            <c:numRef>
              <c:f>Planilha1!$B$2:$B$7</c:f>
              <c:numCache>
                <c:formatCode>General</c:formatCode>
                <c:ptCount val="6"/>
                <c:pt idx="0">
                  <c:v>186</c:v>
                </c:pt>
                <c:pt idx="1">
                  <c:v>139</c:v>
                </c:pt>
                <c:pt idx="2">
                  <c:v>118</c:v>
                </c:pt>
                <c:pt idx="3">
                  <c:v>76</c:v>
                </c:pt>
                <c:pt idx="4">
                  <c:v>47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E9-4E0B-B5F5-8B04F81702B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FEITOS</c:v>
                </c:pt>
              </c:strCache>
            </c:strRef>
          </c:tx>
          <c:spPr>
            <a:ln w="28575" cap="rnd">
              <a:solidFill>
                <a:srgbClr val="00B0F0">
                  <a:alpha val="99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2E9-4E0B-B5F5-8B04F81702BF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E9-4E0B-B5F5-8B04F81702BF}"/>
              </c:ext>
            </c:extLst>
          </c:dPt>
          <c:dLbls>
            <c:dLbl>
              <c:idx val="1"/>
              <c:layout>
                <c:manualLayout>
                  <c:x val="1.5776872781571371E-2"/>
                  <c:y val="-3.57186718654052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2E9-4E0B-B5F5-8B04F81702BF}"/>
                </c:ext>
              </c:extLst>
            </c:dLbl>
            <c:dLbl>
              <c:idx val="2"/>
              <c:layout>
                <c:manualLayout>
                  <c:x val="5.9163272930892637E-3"/>
                  <c:y val="-3.57186718654052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2E9-4E0B-B5F5-8B04F81702BF}"/>
                </c:ext>
              </c:extLst>
            </c:dLbl>
            <c:dLbl>
              <c:idx val="3"/>
              <c:layout>
                <c:manualLayout>
                  <c:x val="1.18326545861786E-2"/>
                  <c:y val="-4.76248958205403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82E9-4E0B-B5F5-8B04F81702BF}"/>
                </c:ext>
              </c:extLst>
            </c:dLbl>
            <c:dLbl>
              <c:idx val="4"/>
              <c:layout>
                <c:manualLayout>
                  <c:x val="1.3804763683874949E-2"/>
                  <c:y val="-2.9765559887837746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2E9-4E0B-B5F5-8B04F81702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Exo 2" panose="00000500000000000000" pitchFamily="50" charset="0"/>
                    <a:ea typeface="+mn-ea"/>
                    <a:cs typeface="+mn-cs"/>
                  </a:defRPr>
                </a:pPr>
                <a:endParaRPr lang="pt-B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Semana 1</c:v>
                </c:pt>
                <c:pt idx="1">
                  <c:v>Semana 2</c:v>
                </c:pt>
                <c:pt idx="2">
                  <c:v>Semana 3</c:v>
                </c:pt>
                <c:pt idx="3">
                  <c:v>Semana 4</c:v>
                </c:pt>
                <c:pt idx="4">
                  <c:v>Semana 5</c:v>
                </c:pt>
                <c:pt idx="5">
                  <c:v>FIM</c:v>
                </c:pt>
              </c:strCache>
            </c:strRef>
          </c:cat>
          <c:val>
            <c:numRef>
              <c:f>Planilha1!$C$2:$C$7</c:f>
              <c:numCache>
                <c:formatCode>General</c:formatCode>
                <c:ptCount val="6"/>
                <c:pt idx="0">
                  <c:v>186</c:v>
                </c:pt>
                <c:pt idx="1">
                  <c:v>139</c:v>
                </c:pt>
                <c:pt idx="2">
                  <c:v>118</c:v>
                </c:pt>
                <c:pt idx="3">
                  <c:v>76</c:v>
                </c:pt>
                <c:pt idx="4">
                  <c:v>47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E9-4E0B-B5F5-8B04F8170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6850864"/>
        <c:axId val="846852944"/>
      </c:lineChart>
      <c:catAx>
        <c:axId val="84685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46852944"/>
        <c:crosses val="autoZero"/>
        <c:auto val="1"/>
        <c:lblAlgn val="ctr"/>
        <c:lblOffset val="100"/>
        <c:noMultiLvlLbl val="0"/>
      </c:catAx>
      <c:valAx>
        <c:axId val="84685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46850864"/>
        <c:crosses val="autoZero"/>
        <c:crossBetween val="between"/>
      </c:valAx>
      <c:spPr>
        <a:solidFill>
          <a:schemeClr val="tx2">
            <a:alpha val="22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tx2">
        <a:alpha val="14000"/>
      </a:schemeClr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0.1634</cdr:x>
      <cdr:y>0.25315</cdr:y>
    </cdr:from>
    <cdr:to>
      <cdr:x>0.27521</cdr:x>
      <cdr:y>0.33754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052233" y="1080120"/>
          <a:ext cx="720080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  <cdr:relSizeAnchor xmlns:cdr="http://schemas.openxmlformats.org/drawingml/2006/chartDrawing">
    <cdr:from>
      <cdr:x>0.1634</cdr:x>
      <cdr:y>0.25315</cdr:y>
    </cdr:from>
    <cdr:to>
      <cdr:x>0.31994</cdr:x>
      <cdr:y>0.37129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1052233" y="1080120"/>
          <a:ext cx="1008112" cy="504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627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0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22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1" r:id="rId10"/>
    <p:sldLayoutId id="2147483666" r:id="rId11"/>
    <p:sldLayoutId id="2147483668" r:id="rId12"/>
    <p:sldLayoutId id="2147483671" r:id="rId13"/>
  </p:sldLayoutIdLst>
  <p:transition spd="med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24" Type="http://schemas.openxmlformats.org/officeDocument/2006/relationships/image" Target="../media/image4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23" Type="http://schemas.openxmlformats.org/officeDocument/2006/relationships/image" Target="../media/image43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016732" y="1819728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PROJETO DE </a:t>
            </a:r>
            <a:br>
              <a:rPr lang="pt-BR" dirty="0" smtClean="0"/>
            </a:br>
            <a:r>
              <a:rPr lang="pt-BR" dirty="0" smtClean="0"/>
              <a:t>PESQUISA E INOVAÇÃO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flipV="1">
            <a:off x="5777345" y="3695545"/>
            <a:ext cx="3366655" cy="140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810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5;p34"/>
          <p:cNvSpPr txBox="1">
            <a:spLocks/>
          </p:cNvSpPr>
          <p:nvPr/>
        </p:nvSpPr>
        <p:spPr>
          <a:xfrm flipH="1">
            <a:off x="-60518" y="-124804"/>
            <a:ext cx="5365652" cy="90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pt-BR" sz="4800" dirty="0" smtClean="0"/>
              <a:t>FUNCIONAMENTO </a:t>
            </a:r>
            <a:endParaRPr lang="pt-BR" sz="4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783" y="1129396"/>
            <a:ext cx="516398" cy="5406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26" y="1403609"/>
            <a:ext cx="805835" cy="8058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7" t="19600" r="35426" b="20202"/>
          <a:stretch/>
        </p:blipFill>
        <p:spPr>
          <a:xfrm>
            <a:off x="2822197" y="1128203"/>
            <a:ext cx="438748" cy="50989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70" y="1167085"/>
            <a:ext cx="416781" cy="4226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945" y="1790455"/>
            <a:ext cx="753115" cy="359299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246594" y="756344"/>
            <a:ext cx="4439876" cy="1495923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2680418" y="853874"/>
            <a:ext cx="1891582" cy="133095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100901" y="812450"/>
            <a:ext cx="115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</a:rPr>
              <a:t>Sensores</a:t>
            </a:r>
            <a:endParaRPr lang="pt-BR" sz="18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cxnSp>
        <p:nvCxnSpPr>
          <p:cNvPr id="20" name="Conector Angulado 19"/>
          <p:cNvCxnSpPr>
            <a:stCxn id="11" idx="2"/>
            <a:endCxn id="13" idx="1"/>
          </p:cNvCxnSpPr>
          <p:nvPr/>
        </p:nvCxnSpPr>
        <p:spPr>
          <a:xfrm rot="16200000" flipH="1">
            <a:off x="2985256" y="1694415"/>
            <a:ext cx="332005" cy="219374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243578" y="843920"/>
            <a:ext cx="26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u="sng" dirty="0" smtClean="0">
                <a:solidFill>
                  <a:schemeClr val="tx1"/>
                </a:solidFill>
                <a:latin typeface="Exo 2" panose="00000500000000000000" pitchFamily="50" charset="0"/>
              </a:rPr>
              <a:t>Ambiente controlado</a:t>
            </a:r>
          </a:p>
          <a:p>
            <a:pPr algn="ctr"/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</a:rPr>
              <a:t>Estufa</a:t>
            </a:r>
            <a:endParaRPr lang="pt-BR" sz="18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cxnSp>
        <p:nvCxnSpPr>
          <p:cNvPr id="23" name="Conector Angulado 22"/>
          <p:cNvCxnSpPr>
            <a:stCxn id="13" idx="3"/>
            <a:endCxn id="6" idx="2"/>
          </p:cNvCxnSpPr>
          <p:nvPr/>
        </p:nvCxnSpPr>
        <p:spPr>
          <a:xfrm flipV="1">
            <a:off x="4014060" y="1670068"/>
            <a:ext cx="244922" cy="3000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3" idx="0"/>
          </p:cNvCxnSpPr>
          <p:nvPr/>
        </p:nvCxnSpPr>
        <p:spPr>
          <a:xfrm flipH="1">
            <a:off x="3637503" y="1589718"/>
            <a:ext cx="14558" cy="2007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ícone raiz, acesso, laptop, computad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39" y="3204316"/>
            <a:ext cx="1484710" cy="148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250863" y="465939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Coleta e tradução de dados</a:t>
            </a:r>
          </a:p>
        </p:txBody>
      </p:sp>
      <p:cxnSp>
        <p:nvCxnSpPr>
          <p:cNvPr id="31" name="Conector de Seta Reta 30"/>
          <p:cNvCxnSpPr/>
          <p:nvPr/>
        </p:nvCxnSpPr>
        <p:spPr>
          <a:xfrm flipH="1">
            <a:off x="1409672" y="2356564"/>
            <a:ext cx="10325" cy="1016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5" name="Imagem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2" y="3441252"/>
            <a:ext cx="1099897" cy="1010837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3018265" y="303532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Conexão via internet</a:t>
            </a:r>
            <a:endParaRPr lang="pt-B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Conector de Seta Reta 56"/>
          <p:cNvCxnSpPr/>
          <p:nvPr/>
        </p:nvCxnSpPr>
        <p:spPr>
          <a:xfrm rot="16200000" flipH="1">
            <a:off x="5296933" y="3358337"/>
            <a:ext cx="10325" cy="1016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rot="16200000" flipH="1">
            <a:off x="2917198" y="3348011"/>
            <a:ext cx="10325" cy="1016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tângulo Arredondado 58"/>
          <p:cNvSpPr/>
          <p:nvPr/>
        </p:nvSpPr>
        <p:spPr>
          <a:xfrm>
            <a:off x="6594248" y="2759726"/>
            <a:ext cx="2328912" cy="222364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" name="Imagem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51" y="3441252"/>
            <a:ext cx="1155072" cy="957961"/>
          </a:xfrm>
          <a:prstGeom prst="rect">
            <a:avLst/>
          </a:prstGeom>
        </p:spPr>
      </p:pic>
      <p:sp>
        <p:nvSpPr>
          <p:cNvPr id="62" name="CaixaDeTexto 61"/>
          <p:cNvSpPr txBox="1"/>
          <p:nvPr/>
        </p:nvSpPr>
        <p:spPr>
          <a:xfrm>
            <a:off x="6700982" y="2742651"/>
            <a:ext cx="2115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u="sng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Nuvem</a:t>
            </a:r>
          </a:p>
          <a:p>
            <a:pPr algn="ctr"/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Banco de dados e </a:t>
            </a:r>
          </a:p>
          <a:p>
            <a:pPr algn="ctr"/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servidor  online</a:t>
            </a:r>
          </a:p>
        </p:txBody>
      </p:sp>
      <p:pic>
        <p:nvPicPr>
          <p:cNvPr id="63" name="Imagem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72" y="3665981"/>
            <a:ext cx="1229568" cy="1229568"/>
          </a:xfrm>
          <a:prstGeom prst="rect">
            <a:avLst/>
          </a:prstGeom>
        </p:spPr>
      </p:pic>
      <p:pic>
        <p:nvPicPr>
          <p:cNvPr id="64" name="Imagem 6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7914898" y="3826834"/>
            <a:ext cx="840996" cy="898996"/>
          </a:xfrm>
          <a:prstGeom prst="rect">
            <a:avLst/>
          </a:prstGeom>
        </p:spPr>
      </p:pic>
      <p:cxnSp>
        <p:nvCxnSpPr>
          <p:cNvPr id="65" name="Conector de Seta Reta 64"/>
          <p:cNvCxnSpPr/>
          <p:nvPr/>
        </p:nvCxnSpPr>
        <p:spPr>
          <a:xfrm flipH="1">
            <a:off x="7744901" y="2009419"/>
            <a:ext cx="13802" cy="610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Retângulo Arredondado 66"/>
          <p:cNvSpPr/>
          <p:nvPr/>
        </p:nvSpPr>
        <p:spPr>
          <a:xfrm>
            <a:off x="5310626" y="505613"/>
            <a:ext cx="3598130" cy="146953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8" name="Imagem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48" y="771296"/>
            <a:ext cx="872863" cy="1047053"/>
          </a:xfrm>
          <a:prstGeom prst="rect">
            <a:avLst/>
          </a:prstGeom>
        </p:spPr>
      </p:pic>
      <p:sp>
        <p:nvSpPr>
          <p:cNvPr id="69" name="CaixaDeTexto 68"/>
          <p:cNvSpPr txBox="1"/>
          <p:nvPr/>
        </p:nvSpPr>
        <p:spPr>
          <a:xfrm>
            <a:off x="6616580" y="478102"/>
            <a:ext cx="117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smtClean="0">
                <a:solidFill>
                  <a:schemeClr val="tx1"/>
                </a:solidFill>
                <a:latin typeface="Exo 2" panose="00000500000000000000" pitchFamily="50" charset="0"/>
              </a:rPr>
              <a:t>Cliente</a:t>
            </a:r>
            <a:endParaRPr lang="pt-BR" sz="20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pic>
        <p:nvPicPr>
          <p:cNvPr id="70" name="Imagem 6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/>
          <a:stretch/>
        </p:blipFill>
        <p:spPr>
          <a:xfrm>
            <a:off x="6594248" y="914425"/>
            <a:ext cx="1021631" cy="951559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781972"/>
            <a:ext cx="1231566" cy="1104265"/>
          </a:xfrm>
          <a:prstGeom prst="rect">
            <a:avLst/>
          </a:prstGeom>
        </p:spPr>
      </p:pic>
      <p:sp>
        <p:nvSpPr>
          <p:cNvPr id="74" name="Retângulo Arredondado 73"/>
          <p:cNvSpPr/>
          <p:nvPr/>
        </p:nvSpPr>
        <p:spPr>
          <a:xfrm>
            <a:off x="107504" y="1970105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75" name="Retângulo Arredondado 74"/>
          <p:cNvSpPr/>
          <p:nvPr/>
        </p:nvSpPr>
        <p:spPr>
          <a:xfrm>
            <a:off x="238659" y="3204316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tângulo Arredondado 75"/>
          <p:cNvSpPr/>
          <p:nvPr/>
        </p:nvSpPr>
        <p:spPr>
          <a:xfrm>
            <a:off x="3851269" y="4497015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tângulo Arredondado 76"/>
          <p:cNvSpPr/>
          <p:nvPr/>
        </p:nvSpPr>
        <p:spPr>
          <a:xfrm>
            <a:off x="6294824" y="2708020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tângulo Arredondado 77"/>
          <p:cNvSpPr/>
          <p:nvPr/>
        </p:nvSpPr>
        <p:spPr>
          <a:xfrm>
            <a:off x="5112027" y="1820086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77094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21" grpId="0"/>
      <p:bldP spid="29" grpId="0"/>
      <p:bldP spid="56" grpId="0"/>
      <p:bldP spid="59" grpId="0" animBg="1"/>
      <p:bldP spid="62" grpId="0"/>
      <p:bldP spid="67" grpId="0" animBg="1"/>
      <p:bldP spid="69" grpId="0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;p34"/>
          <p:cNvSpPr txBox="1">
            <a:spLocks/>
          </p:cNvSpPr>
          <p:nvPr/>
        </p:nvSpPr>
        <p:spPr>
          <a:xfrm flipH="1">
            <a:off x="4433401" y="4401278"/>
            <a:ext cx="4752528" cy="74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4800" dirty="0" smtClean="0"/>
              <a:t>TECNICAMENTE </a:t>
            </a:r>
            <a:endParaRPr lang="pt-BR" sz="4800" dirty="0"/>
          </a:p>
        </p:txBody>
      </p:sp>
      <p:sp>
        <p:nvSpPr>
          <p:cNvPr id="6" name="Retângulo Arredondado 5"/>
          <p:cNvSpPr/>
          <p:nvPr/>
        </p:nvSpPr>
        <p:spPr>
          <a:xfrm>
            <a:off x="57399" y="125853"/>
            <a:ext cx="4007828" cy="28083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927288" y="269869"/>
            <a:ext cx="221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SERVIDOR LOCAL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66467" y="269869"/>
            <a:ext cx="1724059" cy="254085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0" descr="LDR Light Sensor | 5mm | Samm Teknoloj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9" t="19282" r="23006" b="20211"/>
          <a:stretch/>
        </p:blipFill>
        <p:spPr bwMode="auto">
          <a:xfrm>
            <a:off x="419840" y="815291"/>
            <a:ext cx="579554" cy="64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Sensor de Umidade e Temperatura DHT11 no Baú da Eletrôni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15" y="1157849"/>
            <a:ext cx="534917" cy="5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rduino UNO R3 Original da Itál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3" y="1907233"/>
            <a:ext cx="734800" cy="5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168665" y="541075"/>
            <a:ext cx="139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</a:rPr>
              <a:t>Sensor LDR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36524" y="1669049"/>
            <a:ext cx="1517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</a:rPr>
              <a:t>Sensor DHT11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57784" y="2430271"/>
            <a:ext cx="1360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solidFill>
                  <a:schemeClr val="tx1"/>
                </a:solidFill>
                <a:latin typeface="Exo 2" panose="00000500000000000000" pitchFamily="50" charset="0"/>
              </a:rPr>
              <a:t>Arduino</a:t>
            </a:r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</a:rPr>
              <a:t> UNO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7902" y="223702"/>
            <a:ext cx="122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ESTUFA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49" y="1139034"/>
            <a:ext cx="990969" cy="94860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12" y="1235145"/>
            <a:ext cx="1269728" cy="8629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915" y="1357772"/>
            <a:ext cx="263838" cy="263838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09" y="1585925"/>
            <a:ext cx="480527" cy="229252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1853329" y="2098052"/>
            <a:ext cx="2136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Notebook  HP 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core i3+ 4GB RAM com conexão a internet</a:t>
            </a:r>
            <a:endParaRPr lang="pt-BR" sz="1400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92" y="843557"/>
            <a:ext cx="535085" cy="55320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93" y="1761949"/>
            <a:ext cx="529584" cy="389041"/>
          </a:xfrm>
          <a:prstGeom prst="rect">
            <a:avLst/>
          </a:prstGeom>
        </p:spPr>
      </p:pic>
      <p:sp>
        <p:nvSpPr>
          <p:cNvPr id="27" name="Retângulo Arredondado 26"/>
          <p:cNvSpPr/>
          <p:nvPr/>
        </p:nvSpPr>
        <p:spPr>
          <a:xfrm>
            <a:off x="6671113" y="90974"/>
            <a:ext cx="2359563" cy="31482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/>
          <p:cNvCxnSpPr/>
          <p:nvPr/>
        </p:nvCxnSpPr>
        <p:spPr>
          <a:xfrm>
            <a:off x="4216233" y="1533046"/>
            <a:ext cx="85982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Imagem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86" y="1172240"/>
            <a:ext cx="566932" cy="566932"/>
          </a:xfrm>
          <a:prstGeom prst="rect">
            <a:avLst/>
          </a:prstGeom>
        </p:spPr>
      </p:pic>
      <p:cxnSp>
        <p:nvCxnSpPr>
          <p:cNvPr id="39" name="Conector de Seta Reta 38"/>
          <p:cNvCxnSpPr/>
          <p:nvPr/>
        </p:nvCxnSpPr>
        <p:spPr>
          <a:xfrm>
            <a:off x="5508104" y="1530009"/>
            <a:ext cx="85982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Imagem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50" y="1137666"/>
            <a:ext cx="867030" cy="719073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6754075" y="186445"/>
            <a:ext cx="23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MICROSOFT AZURE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7011542" y="555777"/>
            <a:ext cx="167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Exo 2" panose="00000500000000000000" pitchFamily="50" charset="0"/>
              </a:rPr>
              <a:t>Banco de dados</a:t>
            </a:r>
            <a:endParaRPr lang="pt-BR" sz="16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88" y="915512"/>
            <a:ext cx="733253" cy="740138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7011542" y="1700428"/>
            <a:ext cx="177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Servirdor</a:t>
            </a:r>
            <a:r>
              <a:rPr lang="pt-BR" dirty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da Aplicação online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91" y="2074275"/>
            <a:ext cx="588450" cy="588450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8" y="2604332"/>
            <a:ext cx="446427" cy="593759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637" y="2075477"/>
            <a:ext cx="409698" cy="566829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76" y="2205273"/>
            <a:ext cx="914904" cy="914904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374" y="2583727"/>
            <a:ext cx="410360" cy="563424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59" y="3446395"/>
            <a:ext cx="535085" cy="553205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856" y="4117813"/>
            <a:ext cx="534362" cy="392551"/>
          </a:xfrm>
          <a:prstGeom prst="rect">
            <a:avLst/>
          </a:prstGeom>
        </p:spPr>
      </p:pic>
      <p:cxnSp>
        <p:nvCxnSpPr>
          <p:cNvPr id="60" name="Conector de Seta Reta 59"/>
          <p:cNvCxnSpPr>
            <a:stCxn id="64" idx="3"/>
            <a:endCxn id="61" idx="1"/>
          </p:cNvCxnSpPr>
          <p:nvPr/>
        </p:nvCxnSpPr>
        <p:spPr>
          <a:xfrm flipV="1">
            <a:off x="4505376" y="4060299"/>
            <a:ext cx="2414687" cy="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" name="Imagem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63" y="3776833"/>
            <a:ext cx="566932" cy="566932"/>
          </a:xfrm>
          <a:prstGeom prst="rect">
            <a:avLst/>
          </a:prstGeom>
        </p:spPr>
      </p:pic>
      <p:sp>
        <p:nvSpPr>
          <p:cNvPr id="64" name="Retângulo Arredondado 63"/>
          <p:cNvSpPr/>
          <p:nvPr/>
        </p:nvSpPr>
        <p:spPr>
          <a:xfrm>
            <a:off x="1750754" y="3056792"/>
            <a:ext cx="2754622" cy="2007015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6" name="Conector Angulado 65"/>
          <p:cNvCxnSpPr>
            <a:stCxn id="27" idx="2"/>
            <a:endCxn id="61" idx="3"/>
          </p:cNvCxnSpPr>
          <p:nvPr/>
        </p:nvCxnSpPr>
        <p:spPr>
          <a:xfrm rot="5400000">
            <a:off x="7258398" y="3467801"/>
            <a:ext cx="821095" cy="363900"/>
          </a:xfrm>
          <a:prstGeom prst="bentConnector2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2010414" y="3073587"/>
            <a:ext cx="23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SITE PARA CLIENTE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1655465" y="3841055"/>
            <a:ext cx="290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Notebook/Desktop/Celular com navegador para acessar o site</a:t>
            </a:r>
          </a:p>
        </p:txBody>
      </p:sp>
      <p:pic>
        <p:nvPicPr>
          <p:cNvPr id="73" name="Imagem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06" y="3409331"/>
            <a:ext cx="707533" cy="480840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2332456" y="3481792"/>
            <a:ext cx="214867" cy="229685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86" y="3386208"/>
            <a:ext cx="547987" cy="511522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3628007" y="3459714"/>
            <a:ext cx="181857" cy="194399"/>
          </a:xfrm>
          <a:prstGeom prst="rect">
            <a:avLst/>
          </a:prstGeom>
        </p:spPr>
      </p:pic>
      <p:pic>
        <p:nvPicPr>
          <p:cNvPr id="79" name="Picture 6" descr="Firefox - Proteja sua vida online com produtos que põem a ...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33" y="4654453"/>
            <a:ext cx="312211" cy="31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Ficheiro:Google Chrome icon (September 2014).svg – Wikipédia, a ...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676" y="4375134"/>
            <a:ext cx="303294" cy="30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Opera - notícias e pesquisa: Amazon.com.br: Amazon Appstor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1" y="4612933"/>
            <a:ext cx="358591" cy="35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Comparativo entre o Internet Explorer 9 e seus concorrentes ...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382" y="4314649"/>
            <a:ext cx="391430" cy="3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87" y="4314088"/>
            <a:ext cx="615454" cy="62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86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58630" y="2427734"/>
            <a:ext cx="3960440" cy="820273"/>
          </a:xfrm>
        </p:spPr>
        <p:txBody>
          <a:bodyPr/>
          <a:lstStyle/>
          <a:p>
            <a:r>
              <a:rPr lang="pt-BR" sz="6000" dirty="0" smtClean="0"/>
              <a:t>SITE DO PROJETO</a:t>
            </a:r>
            <a:endParaRPr lang="pt-BR" sz="6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3292"/>
            <a:ext cx="4636914" cy="46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45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17;p34"/>
          <p:cNvCxnSpPr/>
          <p:nvPr/>
        </p:nvCxnSpPr>
        <p:spPr>
          <a:xfrm>
            <a:off x="0" y="4011910"/>
            <a:ext cx="3275881" cy="16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  <p:sp>
        <p:nvSpPr>
          <p:cNvPr id="8" name="Google Shape;252;p37"/>
          <p:cNvSpPr txBox="1">
            <a:spLocks noGrp="1"/>
          </p:cNvSpPr>
          <p:nvPr>
            <p:ph type="ctrTitle"/>
          </p:nvPr>
        </p:nvSpPr>
        <p:spPr>
          <a:xfrm>
            <a:off x="107504" y="2607754"/>
            <a:ext cx="3168377" cy="1404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dk2"/>
                </a:solidFill>
              </a:rPr>
              <a:t>BANCO </a:t>
            </a:r>
            <a:br>
              <a:rPr lang="en" sz="4400" dirty="0" smtClean="0">
                <a:solidFill>
                  <a:schemeClr val="dk2"/>
                </a:solidFill>
              </a:rPr>
            </a:br>
            <a:r>
              <a:rPr lang="en" sz="4400" dirty="0" smtClean="0">
                <a:solidFill>
                  <a:schemeClr val="dk2"/>
                </a:solidFill>
              </a:rPr>
              <a:t>DE DADOS</a:t>
            </a:r>
            <a:endParaRPr sz="4400" dirty="0">
              <a:solidFill>
                <a:schemeClr val="dk2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30400"/>
            <a:ext cx="468052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30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5238" y="35632"/>
            <a:ext cx="5703493" cy="946200"/>
          </a:xfrm>
        </p:spPr>
        <p:txBody>
          <a:bodyPr/>
          <a:lstStyle/>
          <a:p>
            <a:r>
              <a:rPr lang="pt-BR" sz="4000" dirty="0" smtClean="0"/>
              <a:t>MODELO CONCEITUAL</a:t>
            </a:r>
            <a:endParaRPr lang="pt-BR" sz="4000" dirty="0"/>
          </a:p>
        </p:txBody>
      </p:sp>
      <p:sp>
        <p:nvSpPr>
          <p:cNvPr id="4" name="Retângulo 3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887512" y="1454641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FC9E1D-448D-4DFE-B612-4A4C3023C401}"/>
              </a:ext>
            </a:extLst>
          </p:cNvPr>
          <p:cNvSpPr txBox="1"/>
          <p:nvPr/>
        </p:nvSpPr>
        <p:spPr>
          <a:xfrm>
            <a:off x="1103536" y="169679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Cultivador</a:t>
            </a:r>
          </a:p>
        </p:txBody>
      </p:sp>
      <p:cxnSp>
        <p:nvCxnSpPr>
          <p:cNvPr id="8" name="Conector: Angulado 13">
            <a:extLst>
              <a:ext uri="{FF2B5EF4-FFF2-40B4-BE49-F238E27FC236}">
                <a16:creationId xmlns:a16="http://schemas.microsoft.com/office/drawing/2014/main" id="{E6FE86A5-9AD8-4BE8-9BB9-7B7A9129A3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340116" y="980139"/>
            <a:ext cx="1807734" cy="647523"/>
          </a:xfrm>
          <a:prstGeom prst="bentConnector3">
            <a:avLst>
              <a:gd name="adj1" fmla="val 101682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518254" y="340243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99125" y="585679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FFD213-9890-425D-AE62-A0EF158AA101}"/>
              </a:ext>
            </a:extLst>
          </p:cNvPr>
          <p:cNvSpPr txBox="1"/>
          <p:nvPr/>
        </p:nvSpPr>
        <p:spPr>
          <a:xfrm>
            <a:off x="671763" y="301417"/>
            <a:ext cx="1152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tx2"/>
                </a:solidFill>
                <a:latin typeface="Arial Black" panose="020B0A04020102020204" pitchFamily="34" charset="0"/>
              </a:rPr>
              <a:t>IDCultivador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F8B2EF6-882E-42A1-99BE-160EEA4C9A93}"/>
              </a:ext>
            </a:extLst>
          </p:cNvPr>
          <p:cNvSpPr txBox="1"/>
          <p:nvPr/>
        </p:nvSpPr>
        <p:spPr>
          <a:xfrm>
            <a:off x="746913" y="540901"/>
            <a:ext cx="642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Nome</a:t>
            </a:r>
            <a:endParaRPr lang="pt-BR" sz="10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24B7D9-89BC-44D4-B2AB-1869902AE8E0}"/>
              </a:ext>
            </a:extLst>
          </p:cNvPr>
          <p:cNvSpPr txBox="1"/>
          <p:nvPr/>
        </p:nvSpPr>
        <p:spPr>
          <a:xfrm>
            <a:off x="836228" y="791095"/>
            <a:ext cx="457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CPF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3BD975D-95D7-40F0-8ABC-3E7647247612}"/>
              </a:ext>
            </a:extLst>
          </p:cNvPr>
          <p:cNvSpPr txBox="1"/>
          <p:nvPr/>
        </p:nvSpPr>
        <p:spPr>
          <a:xfrm>
            <a:off x="983922" y="1007743"/>
            <a:ext cx="431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RG</a:t>
            </a:r>
          </a:p>
        </p:txBody>
      </p:sp>
      <p:cxnSp>
        <p:nvCxnSpPr>
          <p:cNvPr id="21" name="Conector: Angulado 59">
            <a:extLst>
              <a:ext uri="{FF2B5EF4-FFF2-40B4-BE49-F238E27FC236}">
                <a16:creationId xmlns:a16="http://schemas.microsoft.com/office/drawing/2014/main" id="{8988773F-0435-4E1E-B6AC-0444382104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761" y="1478755"/>
            <a:ext cx="503416" cy="188858"/>
          </a:xfrm>
          <a:prstGeom prst="bentConnector3">
            <a:avLst>
              <a:gd name="adj1" fmla="val 101333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Conector: Angulado 77">
            <a:extLst>
              <a:ext uri="{FF2B5EF4-FFF2-40B4-BE49-F238E27FC236}">
                <a16:creationId xmlns:a16="http://schemas.microsoft.com/office/drawing/2014/main" id="{1DEF2E30-5F29-4D93-9253-C3AD30C86F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44162" y="1154072"/>
            <a:ext cx="1540299" cy="499367"/>
          </a:xfrm>
          <a:prstGeom prst="bentConnector3">
            <a:avLst>
              <a:gd name="adj1" fmla="val 98395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Conector: Angulado 95">
            <a:extLst>
              <a:ext uri="{FF2B5EF4-FFF2-40B4-BE49-F238E27FC236}">
                <a16:creationId xmlns:a16="http://schemas.microsoft.com/office/drawing/2014/main" id="{A2EE68A5-60EF-4D09-9F2A-0107AB7EED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3870" y="1262771"/>
            <a:ext cx="1104320" cy="379286"/>
          </a:xfrm>
          <a:prstGeom prst="bentConnector3">
            <a:avLst>
              <a:gd name="adj1" fmla="val 103101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Conector: Angulado 100">
            <a:extLst>
              <a:ext uri="{FF2B5EF4-FFF2-40B4-BE49-F238E27FC236}">
                <a16:creationId xmlns:a16="http://schemas.microsoft.com/office/drawing/2014/main" id="{099272FD-7F0B-4439-A95D-EE5CB102D3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9604" y="1408505"/>
            <a:ext cx="888040" cy="304098"/>
          </a:xfrm>
          <a:prstGeom prst="bentConnector3">
            <a:avLst>
              <a:gd name="adj1" fmla="val 92530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EA8838-E5AE-4B5E-8A1C-E9C1C7F4C48D}"/>
              </a:ext>
            </a:extLst>
          </p:cNvPr>
          <p:cNvSpPr txBox="1"/>
          <p:nvPr/>
        </p:nvSpPr>
        <p:spPr>
          <a:xfrm>
            <a:off x="1082581" y="1219073"/>
            <a:ext cx="57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CNPJ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0A636A-FB87-4D57-A2F9-B48D33695687}"/>
              </a:ext>
            </a:extLst>
          </p:cNvPr>
          <p:cNvSpPr txBox="1"/>
          <p:nvPr/>
        </p:nvSpPr>
        <p:spPr>
          <a:xfrm>
            <a:off x="2438683" y="331266"/>
            <a:ext cx="917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Email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6DC0A79-98BF-4ADD-8107-A263D457AD1C}"/>
              </a:ext>
            </a:extLst>
          </p:cNvPr>
          <p:cNvSpPr txBox="1"/>
          <p:nvPr/>
        </p:nvSpPr>
        <p:spPr>
          <a:xfrm>
            <a:off x="2543061" y="578307"/>
            <a:ext cx="1014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Endereço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5F1250-03C0-4ADC-B826-9DF38701D3DE}"/>
              </a:ext>
            </a:extLst>
          </p:cNvPr>
          <p:cNvSpPr txBox="1"/>
          <p:nvPr/>
        </p:nvSpPr>
        <p:spPr>
          <a:xfrm>
            <a:off x="2591189" y="802401"/>
            <a:ext cx="1158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TelefoneFixo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F7786C0-C8A5-44A5-AFCD-F7B83AE1C1C9}"/>
              </a:ext>
            </a:extLst>
          </p:cNvPr>
          <p:cNvSpPr txBox="1"/>
          <p:nvPr/>
        </p:nvSpPr>
        <p:spPr>
          <a:xfrm>
            <a:off x="2741491" y="1026495"/>
            <a:ext cx="1759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TelefoneCelular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E3CF855-B6D4-4F78-A8E0-294F0A7ABAC8}"/>
              </a:ext>
            </a:extLst>
          </p:cNvPr>
          <p:cNvCxnSpPr>
            <a:cxnSpLocks/>
          </p:cNvCxnSpPr>
          <p:nvPr/>
        </p:nvCxnSpPr>
        <p:spPr>
          <a:xfrm flipH="1">
            <a:off x="2012055" y="443491"/>
            <a:ext cx="17587" cy="100872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CE4506EB-9940-489B-96FA-9F1AAB95D607}"/>
              </a:ext>
            </a:extLst>
          </p:cNvPr>
          <p:cNvCxnSpPr>
            <a:cxnSpLocks/>
          </p:cNvCxnSpPr>
          <p:nvPr/>
        </p:nvCxnSpPr>
        <p:spPr>
          <a:xfrm>
            <a:off x="2160031" y="692060"/>
            <a:ext cx="0" cy="76020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C6F1FCB-CBEE-414A-B628-3061D97FDD25}"/>
              </a:ext>
            </a:extLst>
          </p:cNvPr>
          <p:cNvCxnSpPr/>
          <p:nvPr/>
        </p:nvCxnSpPr>
        <p:spPr>
          <a:xfrm>
            <a:off x="2270634" y="914205"/>
            <a:ext cx="0" cy="51498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9230AA7-F50D-4091-9152-26CC0F614C6F}"/>
              </a:ext>
            </a:extLst>
          </p:cNvPr>
          <p:cNvCxnSpPr>
            <a:cxnSpLocks/>
          </p:cNvCxnSpPr>
          <p:nvPr/>
        </p:nvCxnSpPr>
        <p:spPr>
          <a:xfrm>
            <a:off x="2366197" y="1149605"/>
            <a:ext cx="7478" cy="29019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endCxn id="137" idx="1"/>
          </p:cNvCxnSpPr>
          <p:nvPr/>
        </p:nvCxnSpPr>
        <p:spPr>
          <a:xfrm flipV="1">
            <a:off x="2399680" y="1854464"/>
            <a:ext cx="1543946" cy="77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B1440C3-8553-4D1D-B822-19EF0D6EE215}"/>
              </a:ext>
            </a:extLst>
          </p:cNvPr>
          <p:cNvSpPr txBox="1"/>
          <p:nvPr/>
        </p:nvSpPr>
        <p:spPr>
          <a:xfrm>
            <a:off x="2478218" y="1554439"/>
            <a:ext cx="114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(1,1)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FD5ACCC8-733D-442B-88CF-F21747EB0573}"/>
              </a:ext>
            </a:extLst>
          </p:cNvPr>
          <p:cNvCxnSpPr>
            <a:cxnSpLocks/>
            <a:stCxn id="137" idx="3"/>
            <a:endCxn id="142" idx="1"/>
          </p:cNvCxnSpPr>
          <p:nvPr/>
        </p:nvCxnSpPr>
        <p:spPr>
          <a:xfrm flipV="1">
            <a:off x="4566724" y="1850686"/>
            <a:ext cx="1473957" cy="377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2A6B5C-B865-4BC5-8640-7CE5AE0EF7DD}"/>
              </a:ext>
            </a:extLst>
          </p:cNvPr>
          <p:cNvSpPr txBox="1"/>
          <p:nvPr/>
        </p:nvSpPr>
        <p:spPr>
          <a:xfrm>
            <a:off x="5470876" y="1501832"/>
            <a:ext cx="726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(1,n)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471729-A9B8-454C-BA05-D1910EA1CFB8}"/>
              </a:ext>
            </a:extLst>
          </p:cNvPr>
          <p:cNvSpPr txBox="1"/>
          <p:nvPr/>
        </p:nvSpPr>
        <p:spPr>
          <a:xfrm>
            <a:off x="6374037" y="1671850"/>
            <a:ext cx="103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/>
                </a:solidFill>
              </a:rPr>
              <a:t>Estufa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0B42A9A-285F-4872-8280-830856AF87A2}"/>
              </a:ext>
            </a:extLst>
          </p:cNvPr>
          <p:cNvSpPr txBox="1"/>
          <p:nvPr/>
        </p:nvSpPr>
        <p:spPr>
          <a:xfrm>
            <a:off x="8033611" y="1718016"/>
            <a:ext cx="1040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IDEstufa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274DDCB3-6755-426C-AD04-5D0C24833880}"/>
              </a:ext>
            </a:extLst>
          </p:cNvPr>
          <p:cNvSpPr txBox="1"/>
          <p:nvPr/>
        </p:nvSpPr>
        <p:spPr>
          <a:xfrm>
            <a:off x="6936977" y="960071"/>
            <a:ext cx="112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Localicação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4FF6CBB-F4EA-4192-A505-024B0909E810}"/>
              </a:ext>
            </a:extLst>
          </p:cNvPr>
          <p:cNvSpPr txBox="1"/>
          <p:nvPr/>
        </p:nvSpPr>
        <p:spPr>
          <a:xfrm>
            <a:off x="6090064" y="684271"/>
            <a:ext cx="1761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Quant_Cogumelo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13CB30D-8D04-4A57-B3E5-12C082F8DAFC}"/>
              </a:ext>
            </a:extLst>
          </p:cNvPr>
          <p:cNvSpPr txBox="1"/>
          <p:nvPr/>
        </p:nvSpPr>
        <p:spPr>
          <a:xfrm>
            <a:off x="6338856" y="4422965"/>
            <a:ext cx="113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  <a:latin typeface="+mj-lt"/>
              </a:rPr>
              <a:t>Sensores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C942DF1-FF33-4BE8-ACA3-139E73ABFCE9}"/>
              </a:ext>
            </a:extLst>
          </p:cNvPr>
          <p:cNvSpPr txBox="1"/>
          <p:nvPr/>
        </p:nvSpPr>
        <p:spPr>
          <a:xfrm>
            <a:off x="4254910" y="3970172"/>
            <a:ext cx="921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Umidade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D83368A-0251-410A-BB4E-11B8F81CDBD1}"/>
              </a:ext>
            </a:extLst>
          </p:cNvPr>
          <p:cNvSpPr txBox="1"/>
          <p:nvPr/>
        </p:nvSpPr>
        <p:spPr>
          <a:xfrm>
            <a:off x="4079204" y="3705735"/>
            <a:ext cx="1144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Temperatura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4D87C87A-A7AF-4D09-BFC4-BCD397900093}"/>
              </a:ext>
            </a:extLst>
          </p:cNvPr>
          <p:cNvSpPr txBox="1"/>
          <p:nvPr/>
        </p:nvSpPr>
        <p:spPr>
          <a:xfrm>
            <a:off x="3786738" y="4268113"/>
            <a:ext cx="138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Luminosidade</a:t>
            </a:r>
          </a:p>
        </p:txBody>
      </p:sp>
      <p:cxnSp>
        <p:nvCxnSpPr>
          <p:cNvPr id="74" name="Conector: Angulado 238">
            <a:extLst>
              <a:ext uri="{FF2B5EF4-FFF2-40B4-BE49-F238E27FC236}">
                <a16:creationId xmlns:a16="http://schemas.microsoft.com/office/drawing/2014/main" id="{83D94C1A-6DE1-4D86-8B44-DE9683C96E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3486" y="3712044"/>
            <a:ext cx="1074058" cy="226254"/>
          </a:xfrm>
          <a:prstGeom prst="bentConnector3">
            <a:avLst>
              <a:gd name="adj1" fmla="val 89791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5" name="Conector: Angulado 249">
            <a:extLst>
              <a:ext uri="{FF2B5EF4-FFF2-40B4-BE49-F238E27FC236}">
                <a16:creationId xmlns:a16="http://schemas.microsoft.com/office/drawing/2014/main" id="{D8104762-8547-48CC-B16D-063D6AC60A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6511" y="3799114"/>
            <a:ext cx="930174" cy="404096"/>
          </a:xfrm>
          <a:prstGeom prst="bentConnector3">
            <a:avLst>
              <a:gd name="adj1" fmla="val 91984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6" name="Conector: Angulado 255">
            <a:extLst>
              <a:ext uri="{FF2B5EF4-FFF2-40B4-BE49-F238E27FC236}">
                <a16:creationId xmlns:a16="http://schemas.microsoft.com/office/drawing/2014/main" id="{41A703EC-28CB-4FCF-945E-6C4F4DE27C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21823" y="3904056"/>
            <a:ext cx="702124" cy="544151"/>
          </a:xfrm>
          <a:prstGeom prst="bentConnector3">
            <a:avLst>
              <a:gd name="adj1" fmla="val 106977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Conector: Angulado 264">
            <a:extLst>
              <a:ext uri="{FF2B5EF4-FFF2-40B4-BE49-F238E27FC236}">
                <a16:creationId xmlns:a16="http://schemas.microsoft.com/office/drawing/2014/main" id="{4B84133A-C06A-4EEB-88EA-9EA43C8E4850}"/>
              </a:ext>
            </a:extLst>
          </p:cNvPr>
          <p:cNvCxnSpPr>
            <a:cxnSpLocks/>
          </p:cNvCxnSpPr>
          <p:nvPr/>
        </p:nvCxnSpPr>
        <p:spPr>
          <a:xfrm>
            <a:off x="5123592" y="4085196"/>
            <a:ext cx="920052" cy="650163"/>
          </a:xfrm>
          <a:prstGeom prst="bentConnector3">
            <a:avLst>
              <a:gd name="adj1" fmla="val 27314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Conector: Angulado 271">
            <a:extLst>
              <a:ext uri="{FF2B5EF4-FFF2-40B4-BE49-F238E27FC236}">
                <a16:creationId xmlns:a16="http://schemas.microsoft.com/office/drawing/2014/main" id="{FD91E460-04A0-4DBF-8503-D7D4340C88AF}"/>
              </a:ext>
            </a:extLst>
          </p:cNvPr>
          <p:cNvCxnSpPr>
            <a:cxnSpLocks/>
          </p:cNvCxnSpPr>
          <p:nvPr/>
        </p:nvCxnSpPr>
        <p:spPr>
          <a:xfrm>
            <a:off x="5047625" y="4362200"/>
            <a:ext cx="996017" cy="489368"/>
          </a:xfrm>
          <a:prstGeom prst="bentConnector3">
            <a:avLst>
              <a:gd name="adj1" fmla="val 17070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139A3C23-02E2-43DD-A437-87D8768F9C6D}"/>
              </a:ext>
            </a:extLst>
          </p:cNvPr>
          <p:cNvSpPr txBox="1"/>
          <p:nvPr/>
        </p:nvSpPr>
        <p:spPr>
          <a:xfrm>
            <a:off x="4580619" y="3183302"/>
            <a:ext cx="934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DataHora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D9A4B0D-95ED-4CBC-A20F-9A46E289047D}"/>
              </a:ext>
            </a:extLst>
          </p:cNvPr>
          <p:cNvSpPr txBox="1"/>
          <p:nvPr/>
        </p:nvSpPr>
        <p:spPr>
          <a:xfrm>
            <a:off x="4579304" y="3433352"/>
            <a:ext cx="624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Setor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670779A3-79CF-483D-935A-CEFE49235121}"/>
              </a:ext>
            </a:extLst>
          </p:cNvPr>
          <p:cNvSpPr txBox="1"/>
          <p:nvPr/>
        </p:nvSpPr>
        <p:spPr>
          <a:xfrm>
            <a:off x="974979" y="4339703"/>
            <a:ext cx="132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LoginUsuario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AD30A2DF-41FC-4B8E-A752-FE068462F9C6}"/>
              </a:ext>
            </a:extLst>
          </p:cNvPr>
          <p:cNvSpPr txBox="1"/>
          <p:nvPr/>
        </p:nvSpPr>
        <p:spPr>
          <a:xfrm>
            <a:off x="2875787" y="4145113"/>
            <a:ext cx="119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IdUsuario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B98865B4-A695-490D-A6D2-AF033C6378B3}"/>
              </a:ext>
            </a:extLst>
          </p:cNvPr>
          <p:cNvSpPr txBox="1"/>
          <p:nvPr/>
        </p:nvSpPr>
        <p:spPr>
          <a:xfrm>
            <a:off x="2879834" y="4435158"/>
            <a:ext cx="73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Login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BD70A46-4835-4EA4-AE2C-CF3E8BD83088}"/>
              </a:ext>
            </a:extLst>
          </p:cNvPr>
          <p:cNvSpPr txBox="1"/>
          <p:nvPr/>
        </p:nvSpPr>
        <p:spPr>
          <a:xfrm>
            <a:off x="2849862" y="4707380"/>
            <a:ext cx="1012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Senha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A932FDF0-919F-4A7B-9856-DB2890FF5BB6}"/>
              </a:ext>
            </a:extLst>
          </p:cNvPr>
          <p:cNvSpPr txBox="1"/>
          <p:nvPr/>
        </p:nvSpPr>
        <p:spPr>
          <a:xfrm>
            <a:off x="1697602" y="2287407"/>
            <a:ext cx="1008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(1,1)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E21964B-7064-4A2F-A55B-478C67EB0EEC}"/>
              </a:ext>
            </a:extLst>
          </p:cNvPr>
          <p:cNvSpPr txBox="1"/>
          <p:nvPr/>
        </p:nvSpPr>
        <p:spPr>
          <a:xfrm>
            <a:off x="1639903" y="3816470"/>
            <a:ext cx="119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(1,n)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2DD0F052-8D89-47D9-919E-6D169FA5DCB6}"/>
              </a:ext>
            </a:extLst>
          </p:cNvPr>
          <p:cNvSpPr txBox="1"/>
          <p:nvPr/>
        </p:nvSpPr>
        <p:spPr>
          <a:xfrm>
            <a:off x="6890817" y="3861896"/>
            <a:ext cx="179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(1,n)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88AE39EE-3BF2-4E2A-88D3-1577FA90DD42}"/>
              </a:ext>
            </a:extLst>
          </p:cNvPr>
          <p:cNvSpPr txBox="1"/>
          <p:nvPr/>
        </p:nvSpPr>
        <p:spPr>
          <a:xfrm>
            <a:off x="6885502" y="2313871"/>
            <a:ext cx="69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(1,1)</a:t>
            </a:r>
          </a:p>
        </p:txBody>
      </p:sp>
      <p:sp>
        <p:nvSpPr>
          <p:cNvPr id="100" name="Fluxograma: Conector 99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676343" y="1083182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Fluxograma: Conector 100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894059" y="1034204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Fluxograma: Conector 101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1010479" y="1266624"/>
            <a:ext cx="138467" cy="128696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4" name="Conector reto 103"/>
          <p:cNvCxnSpPr>
            <a:stCxn id="10" idx="2"/>
          </p:cNvCxnSpPr>
          <p:nvPr/>
        </p:nvCxnSpPr>
        <p:spPr>
          <a:xfrm flipH="1">
            <a:off x="239989" y="420660"/>
            <a:ext cx="27826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376303" y="644219"/>
            <a:ext cx="22282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 flipH="1">
            <a:off x="486854" y="900253"/>
            <a:ext cx="27826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>
            <a:stCxn id="101" idx="2"/>
          </p:cNvCxnSpPr>
          <p:nvPr/>
        </p:nvCxnSpPr>
        <p:spPr>
          <a:xfrm flipH="1" flipV="1">
            <a:off x="563752" y="1110371"/>
            <a:ext cx="330307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>
            <a:stCxn id="102" idx="2"/>
          </p:cNvCxnSpPr>
          <p:nvPr/>
        </p:nvCxnSpPr>
        <p:spPr>
          <a:xfrm flipH="1">
            <a:off x="696715" y="1330972"/>
            <a:ext cx="31376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>
            <a:stCxn id="129" idx="2"/>
          </p:cNvCxnSpPr>
          <p:nvPr/>
        </p:nvCxnSpPr>
        <p:spPr>
          <a:xfrm flipH="1" flipV="1">
            <a:off x="2020848" y="439733"/>
            <a:ext cx="350748" cy="488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>
            <a:stCxn id="131" idx="2"/>
          </p:cNvCxnSpPr>
          <p:nvPr/>
        </p:nvCxnSpPr>
        <p:spPr>
          <a:xfrm flipH="1" flipV="1">
            <a:off x="2155567" y="689392"/>
            <a:ext cx="302316" cy="807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>
            <a:stCxn id="133" idx="2"/>
          </p:cNvCxnSpPr>
          <p:nvPr/>
        </p:nvCxnSpPr>
        <p:spPr>
          <a:xfrm flipH="1">
            <a:off x="2270634" y="923556"/>
            <a:ext cx="244771" cy="177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>
            <a:stCxn id="100" idx="2"/>
          </p:cNvCxnSpPr>
          <p:nvPr/>
        </p:nvCxnSpPr>
        <p:spPr>
          <a:xfrm flipH="1" flipV="1">
            <a:off x="2366197" y="1153654"/>
            <a:ext cx="310146" cy="569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Fluxograma: Conector 128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371596" y="368454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luxograma: Conector 130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457883" y="621301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Fluxograma: Conector 132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515405" y="847388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luxograma: Conector 134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740803" y="813603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Fluxograma: Decisão 136"/>
          <p:cNvSpPr/>
          <p:nvPr/>
        </p:nvSpPr>
        <p:spPr>
          <a:xfrm>
            <a:off x="3943626" y="1508318"/>
            <a:ext cx="623098" cy="692291"/>
          </a:xfrm>
          <a:prstGeom prst="flowChartDecisi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CaixaDeTexto 140"/>
          <p:cNvSpPr txBox="1"/>
          <p:nvPr/>
        </p:nvSpPr>
        <p:spPr>
          <a:xfrm>
            <a:off x="3965366" y="1717501"/>
            <a:ext cx="5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TEM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2" name="Retângulo 141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6040681" y="1454641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 flipV="1">
            <a:off x="6052037" y="860295"/>
            <a:ext cx="0" cy="59241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V="1">
            <a:off x="6893055" y="1156501"/>
            <a:ext cx="0" cy="30306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>
            <a:endCxn id="142" idx="3"/>
          </p:cNvCxnSpPr>
          <p:nvPr/>
        </p:nvCxnSpPr>
        <p:spPr>
          <a:xfrm flipH="1">
            <a:off x="7552849" y="1849095"/>
            <a:ext cx="333356" cy="159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luxograma: Conector 155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7889246" y="1742411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Fluxograma: Conector 156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6823821" y="986333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Fluxograma: Conector 157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982803" y="711231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Fluxograma: Decisão 158"/>
          <p:cNvSpPr/>
          <p:nvPr/>
        </p:nvSpPr>
        <p:spPr>
          <a:xfrm>
            <a:off x="1315510" y="2722633"/>
            <a:ext cx="623098" cy="692291"/>
          </a:xfrm>
          <a:prstGeom prst="flowChartDecisi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CaixaDeTexto 159"/>
          <p:cNvSpPr txBox="1"/>
          <p:nvPr/>
        </p:nvSpPr>
        <p:spPr>
          <a:xfrm>
            <a:off x="1353787" y="2934414"/>
            <a:ext cx="5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TEM</a:t>
            </a:r>
            <a:endParaRPr lang="pt-BR" dirty="0">
              <a:solidFill>
                <a:schemeClr val="tx2"/>
              </a:solidFill>
            </a:endParaRPr>
          </a:p>
        </p:txBody>
      </p:sp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stCxn id="159" idx="2"/>
            <a:endCxn id="167" idx="0"/>
          </p:cNvCxnSpPr>
          <p:nvPr/>
        </p:nvCxnSpPr>
        <p:spPr>
          <a:xfrm flipH="1">
            <a:off x="1614007" y="3414924"/>
            <a:ext cx="13052" cy="709323"/>
          </a:xfrm>
          <a:prstGeom prst="line">
            <a:avLst/>
          </a:prstGeom>
          <a:ln w="793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7" name="Retângulo 166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857923" y="4124247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cxnSp>
        <p:nvCxnSpPr>
          <p:cNvPr id="176" name="Conector reto 175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1627059" y="2225091"/>
            <a:ext cx="11994" cy="4975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8" name="Retângulo 177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6037655" y="4162225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179" name="Fluxograma: Decisão 178"/>
          <p:cNvSpPr/>
          <p:nvPr/>
        </p:nvSpPr>
        <p:spPr>
          <a:xfrm>
            <a:off x="6482190" y="2717511"/>
            <a:ext cx="623098" cy="692291"/>
          </a:xfrm>
          <a:prstGeom prst="flowChartDecisi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CaixaDeTexto 179"/>
          <p:cNvSpPr txBox="1"/>
          <p:nvPr/>
        </p:nvSpPr>
        <p:spPr>
          <a:xfrm>
            <a:off x="6503930" y="2926694"/>
            <a:ext cx="5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TEM</a:t>
            </a:r>
            <a:endParaRPr lang="pt-BR" dirty="0">
              <a:solidFill>
                <a:schemeClr val="tx2"/>
              </a:solidFill>
            </a:endParaRPr>
          </a:p>
        </p:txBody>
      </p:sp>
      <p:cxnSp>
        <p:nvCxnSpPr>
          <p:cNvPr id="181" name="Conector reto 180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stCxn id="142" idx="2"/>
            <a:endCxn id="179" idx="0"/>
          </p:cNvCxnSpPr>
          <p:nvPr/>
        </p:nvCxnSpPr>
        <p:spPr>
          <a:xfrm flipH="1">
            <a:off x="6793739" y="2246730"/>
            <a:ext cx="3026" cy="47078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4" name="Conector reto 183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stCxn id="179" idx="2"/>
            <a:endCxn id="178" idx="0"/>
          </p:cNvCxnSpPr>
          <p:nvPr/>
        </p:nvCxnSpPr>
        <p:spPr>
          <a:xfrm>
            <a:off x="6793739" y="3409802"/>
            <a:ext cx="0" cy="75242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1" name="Fluxograma: Conector 190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2722830" y="4174150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3" name="Conector reto 192"/>
          <p:cNvCxnSpPr/>
          <p:nvPr/>
        </p:nvCxnSpPr>
        <p:spPr>
          <a:xfrm flipH="1">
            <a:off x="2379905" y="4279391"/>
            <a:ext cx="3615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 flipH="1">
            <a:off x="2379905" y="4551410"/>
            <a:ext cx="3615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 flipH="1">
            <a:off x="2372367" y="4816134"/>
            <a:ext cx="3615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Fluxograma: Conector 197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746001" y="4463467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9" name="Fluxograma: Conector 198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746001" y="4744285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0" name="Fluxograma: Conector 199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5455499" y="3193552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1" name="Fluxograma: Conector 200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171631" y="3453412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2" name="Fluxograma: Conector 201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123592" y="3748901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3" name="Fluxograma: Conector 202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4981482" y="3995730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Fluxograma: Conector 203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4895593" y="4286032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5" name="Conector reto 204"/>
          <p:cNvCxnSpPr/>
          <p:nvPr/>
        </p:nvCxnSpPr>
        <p:spPr>
          <a:xfrm flipH="1" flipV="1">
            <a:off x="5262059" y="3839775"/>
            <a:ext cx="243781" cy="284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>
            <a:endCxn id="201" idx="6"/>
          </p:cNvCxnSpPr>
          <p:nvPr/>
        </p:nvCxnSpPr>
        <p:spPr>
          <a:xfrm flipH="1" flipV="1">
            <a:off x="5310098" y="3529580"/>
            <a:ext cx="328137" cy="503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5635726" y="3285701"/>
            <a:ext cx="181658" cy="24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69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4572000" y="2985216"/>
            <a:ext cx="3827640" cy="1103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 smtClean="0"/>
              <a:t>BACKLOG</a:t>
            </a:r>
            <a:endParaRPr sz="54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5868144" y="4011910"/>
            <a:ext cx="3275881" cy="16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05754" y="4525582"/>
            <a:ext cx="471536" cy="50405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720700"/>
            <a:ext cx="2869845" cy="38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855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ângulo Arredondado 135"/>
          <p:cNvSpPr/>
          <p:nvPr/>
        </p:nvSpPr>
        <p:spPr>
          <a:xfrm>
            <a:off x="4185151" y="37136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18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37" name="Retângulo Arredondado 136"/>
          <p:cNvSpPr/>
          <p:nvPr/>
        </p:nvSpPr>
        <p:spPr>
          <a:xfrm>
            <a:off x="4182126" y="27348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13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38" name="Retângulo Arredondado 137"/>
          <p:cNvSpPr/>
          <p:nvPr/>
        </p:nvSpPr>
        <p:spPr>
          <a:xfrm>
            <a:off x="4175956" y="17561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8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39" name="Retângulo Arredondado 138"/>
          <p:cNvSpPr/>
          <p:nvPr/>
        </p:nvSpPr>
        <p:spPr>
          <a:xfrm>
            <a:off x="4175956" y="7773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0" name="Retângulo Arredondado 139"/>
          <p:cNvSpPr/>
          <p:nvPr/>
        </p:nvSpPr>
        <p:spPr>
          <a:xfrm>
            <a:off x="3131840" y="37136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17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1" name="Retângulo Arredondado 140"/>
          <p:cNvSpPr/>
          <p:nvPr/>
        </p:nvSpPr>
        <p:spPr>
          <a:xfrm>
            <a:off x="3128815" y="27348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12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2" name="Retângulo Arredondado 141"/>
          <p:cNvSpPr/>
          <p:nvPr/>
        </p:nvSpPr>
        <p:spPr>
          <a:xfrm>
            <a:off x="3122645" y="17561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3" name="Retângulo Arredondado 142"/>
          <p:cNvSpPr/>
          <p:nvPr/>
        </p:nvSpPr>
        <p:spPr>
          <a:xfrm>
            <a:off x="3122645" y="7773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4" name="Retângulo Arredondado 143"/>
          <p:cNvSpPr/>
          <p:nvPr/>
        </p:nvSpPr>
        <p:spPr>
          <a:xfrm>
            <a:off x="2069334" y="37136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16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5" name="Retângulo Arredondado 144"/>
          <p:cNvSpPr/>
          <p:nvPr/>
        </p:nvSpPr>
        <p:spPr>
          <a:xfrm>
            <a:off x="2066309" y="27348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11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6" name="Retângulo Arredondado 145"/>
          <p:cNvSpPr/>
          <p:nvPr/>
        </p:nvSpPr>
        <p:spPr>
          <a:xfrm>
            <a:off x="2060139" y="17561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7" name="Retângulo Arredondado 146"/>
          <p:cNvSpPr/>
          <p:nvPr/>
        </p:nvSpPr>
        <p:spPr>
          <a:xfrm>
            <a:off x="2069334" y="7773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8" name="Retângulo Arredondado 147"/>
          <p:cNvSpPr/>
          <p:nvPr/>
        </p:nvSpPr>
        <p:spPr>
          <a:xfrm>
            <a:off x="6303537" y="37187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2</a:t>
            </a:r>
            <a:r>
              <a:rPr lang="pt-BR" sz="3600" b="1" dirty="0" smtClean="0">
                <a:solidFill>
                  <a:schemeClr val="tx1"/>
                </a:solidFill>
              </a:rPr>
              <a:t>0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9" name="Retângulo Arredondado 148"/>
          <p:cNvSpPr/>
          <p:nvPr/>
        </p:nvSpPr>
        <p:spPr>
          <a:xfrm>
            <a:off x="6300512" y="27399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15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0" name="Retângulo Arredondado 149"/>
          <p:cNvSpPr/>
          <p:nvPr/>
        </p:nvSpPr>
        <p:spPr>
          <a:xfrm>
            <a:off x="6294342" y="17612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10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1" name="Retângulo Arredondado 150"/>
          <p:cNvSpPr/>
          <p:nvPr/>
        </p:nvSpPr>
        <p:spPr>
          <a:xfrm>
            <a:off x="6294342" y="7824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2" name="Retângulo Arredondado 151"/>
          <p:cNvSpPr/>
          <p:nvPr/>
        </p:nvSpPr>
        <p:spPr>
          <a:xfrm>
            <a:off x="5241031" y="37187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19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3" name="Retângulo Arredondado 152"/>
          <p:cNvSpPr/>
          <p:nvPr/>
        </p:nvSpPr>
        <p:spPr>
          <a:xfrm>
            <a:off x="5238006" y="27399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14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4" name="Retângulo Arredondado 153"/>
          <p:cNvSpPr/>
          <p:nvPr/>
        </p:nvSpPr>
        <p:spPr>
          <a:xfrm>
            <a:off x="5231836" y="17612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5" name="Retângulo Arredondado 154"/>
          <p:cNvSpPr/>
          <p:nvPr/>
        </p:nvSpPr>
        <p:spPr>
          <a:xfrm>
            <a:off x="5241031" y="7824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3" name="Retângulo Arredondado 162"/>
          <p:cNvSpPr/>
          <p:nvPr/>
        </p:nvSpPr>
        <p:spPr>
          <a:xfrm>
            <a:off x="5552441" y="2571750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Retângulo Arredondado 172"/>
          <p:cNvSpPr/>
          <p:nvPr/>
        </p:nvSpPr>
        <p:spPr>
          <a:xfrm>
            <a:off x="2522483" y="695816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Retângulo Arredondado 173"/>
          <p:cNvSpPr/>
          <p:nvPr/>
        </p:nvSpPr>
        <p:spPr>
          <a:xfrm>
            <a:off x="4615788" y="689983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Retângulo Arredondado 175"/>
          <p:cNvSpPr/>
          <p:nvPr/>
        </p:nvSpPr>
        <p:spPr>
          <a:xfrm>
            <a:off x="3581129" y="689983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Retângulo Arredondado 176"/>
          <p:cNvSpPr/>
          <p:nvPr/>
        </p:nvSpPr>
        <p:spPr>
          <a:xfrm>
            <a:off x="5564687" y="700904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Retângulo Arredondado 177"/>
          <p:cNvSpPr/>
          <p:nvPr/>
        </p:nvSpPr>
        <p:spPr>
          <a:xfrm>
            <a:off x="2520651" y="1600332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9" name="Retângulo Arredondado 178"/>
          <p:cNvSpPr/>
          <p:nvPr/>
        </p:nvSpPr>
        <p:spPr>
          <a:xfrm>
            <a:off x="4615788" y="257174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Retângulo Arredondado 179"/>
          <p:cNvSpPr/>
          <p:nvPr/>
        </p:nvSpPr>
        <p:spPr>
          <a:xfrm>
            <a:off x="3575503" y="253957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Retângulo Arredondado 180"/>
          <p:cNvSpPr/>
          <p:nvPr/>
        </p:nvSpPr>
        <p:spPr>
          <a:xfrm>
            <a:off x="2527178" y="253957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Arredondado 181"/>
          <p:cNvSpPr/>
          <p:nvPr/>
        </p:nvSpPr>
        <p:spPr>
          <a:xfrm>
            <a:off x="3590410" y="1614781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Retângulo Arredondado 182"/>
          <p:cNvSpPr/>
          <p:nvPr/>
        </p:nvSpPr>
        <p:spPr>
          <a:xfrm>
            <a:off x="4602668" y="159299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Retângulo Arredondado 183"/>
          <p:cNvSpPr/>
          <p:nvPr/>
        </p:nvSpPr>
        <p:spPr>
          <a:xfrm>
            <a:off x="5578049" y="160696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69074" y="845414"/>
            <a:ext cx="2253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1º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2"/>
                </a:solidFill>
              </a:rPr>
              <a:t>Site </a:t>
            </a:r>
            <a:r>
              <a:rPr lang="pt-BR" dirty="0" smtClean="0">
                <a:solidFill>
                  <a:schemeClr val="tx2"/>
                </a:solidFill>
              </a:rPr>
              <a:t>do projeto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Login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 e cadastro no site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Simulador financeiro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6" name="CaixaDeTexto 185"/>
          <p:cNvSpPr txBox="1"/>
          <p:nvPr/>
        </p:nvSpPr>
        <p:spPr>
          <a:xfrm>
            <a:off x="-40609" y="2345361"/>
            <a:ext cx="2253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2"/>
                </a:solidFill>
                <a:latin typeface="Exo 2" panose="00000500000000000000" pitchFamily="50" charset="0"/>
              </a:rPr>
              <a:t>2</a:t>
            </a:r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HLD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LLD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7" name="CaixaDeTexto 186"/>
          <p:cNvSpPr txBox="1"/>
          <p:nvPr/>
        </p:nvSpPr>
        <p:spPr>
          <a:xfrm>
            <a:off x="6575366" y="906828"/>
            <a:ext cx="237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3º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Modelagem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conceirual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 do Banco de dados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Criação do banco de dados no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azure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8" name="CaixaDeTexto 187"/>
          <p:cNvSpPr txBox="1"/>
          <p:nvPr/>
        </p:nvSpPr>
        <p:spPr>
          <a:xfrm>
            <a:off x="6575365" y="2205917"/>
            <a:ext cx="237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2"/>
                </a:solidFill>
                <a:latin typeface="Exo 2" panose="00000500000000000000" pitchFamily="50" charset="0"/>
              </a:rPr>
              <a:t>4</a:t>
            </a:r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Página HTML sobre o grupo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Página do cliente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ápos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login</a:t>
            </a:r>
            <a:endParaRPr lang="pt-BR" dirty="0" smtClean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9" name="CaixaDeTexto 188"/>
          <p:cNvSpPr txBox="1"/>
          <p:nvPr/>
        </p:nvSpPr>
        <p:spPr>
          <a:xfrm>
            <a:off x="3268433" y="3618097"/>
            <a:ext cx="23767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5º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Aperfeiçoamento da página do cliente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ápos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login</a:t>
            </a:r>
            <a:endParaRPr lang="pt-BR" dirty="0" smtClean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pic>
        <p:nvPicPr>
          <p:cNvPr id="190" name="Imagem 18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34568E-6 L 0.05712 -0.0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58025E-6 L -0.17153 -0.001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-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58025E-6 L -0.17639 -0.0018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32099E-6 L 0.02118 4.32099E-6 C 0.03108 4.32099E-6 0.04427 -0.05433 0.04427 -0.09692 L 0.04427 -0.19229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-963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-8.33333E-7 -0.10031 C -8.33333E-7 -0.14475 0.0158 -0.19969 0.02865 -0.19969 L 0.05747 -0.19969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1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20988E-6 L 0.02968 -3.20988E-6 C 0.04288 -3.20988E-6 0.05937 -0.05555 0.05937 -0.10031 L 0.05937 -0.19969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10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0.02708 -3.20988E-6 C 0.03941 -3.20988E-6 0.05469 -0.05555 0.05469 -0.10031 L 0.05469 -0.19969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100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368 2.22222E-6 C -0.0533 2.22222E-6 -0.07344 -0.05587 -0.07344 -0.10062 L -0.07344 -0.20093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" y="-1006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69136E-6 L 0.02847 4.69136E-6 C 0.04132 4.69136E-6 0.05712 -0.05772 0.05712 -0.10402 L 0.05712 -0.20803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104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9136E-6 L 0.02952 4.69136E-6 C 0.04271 4.69136E-6 0.05903 -0.05772 0.05903 -0.10402 L 0.05903 -0.20803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1040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23457E-6 L -0.0309 -1.23457E-6 C -0.04462 -1.23457E-6 -0.06111 -0.05833 -0.06111 -0.10494 L -0.06111 -0.20895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-1046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-0.03698 -1.23457E-6 C -0.05347 -1.23457E-6 -0.07379 -0.05802 -0.07379 -0.10463 L -0.07379 -0.20895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63" grpId="0" animBg="1"/>
      <p:bldP spid="173" grpId="0" animBg="1"/>
      <p:bldP spid="174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39" grpId="0"/>
      <p:bldP spid="186" grpId="0"/>
      <p:bldP spid="187" grpId="0"/>
      <p:bldP spid="188" grpId="0"/>
      <p:bldP spid="1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27784" y="195486"/>
            <a:ext cx="4335341" cy="634724"/>
          </a:xfrm>
        </p:spPr>
        <p:txBody>
          <a:bodyPr/>
          <a:lstStyle/>
          <a:p>
            <a:r>
              <a:rPr lang="pt-BR" sz="3200" dirty="0" smtClean="0"/>
              <a:t>GRÁFICO BURNDOWN</a:t>
            </a:r>
            <a:endParaRPr lang="pt-BR" sz="3200" dirty="0"/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340932114"/>
              </p:ext>
            </p:extLst>
          </p:nvPr>
        </p:nvGraphicFramePr>
        <p:xfrm>
          <a:off x="1374157" y="732808"/>
          <a:ext cx="6539701" cy="441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653086" y="1635646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(47)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707904" y="2240373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(21)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644008" y="2849356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(42)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652120" y="3435846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(29)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667663" y="4083918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(47)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8697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ctrTitle"/>
          </p:nvPr>
        </p:nvSpPr>
        <p:spPr>
          <a:xfrm>
            <a:off x="1128600" y="1118063"/>
            <a:ext cx="6886800" cy="2907374"/>
          </a:xfrm>
        </p:spPr>
        <p:txBody>
          <a:bodyPr/>
          <a:lstStyle/>
          <a:p>
            <a:pPr algn="ctr"/>
            <a:r>
              <a:rPr lang="pt-BR" sz="6000" dirty="0" smtClean="0"/>
              <a:t>OBRIGADA PELA ATENÇÃO!</a:t>
            </a:r>
            <a:br>
              <a:rPr lang="pt-BR" sz="6000" dirty="0" smtClean="0"/>
            </a:br>
            <a:r>
              <a:rPr lang="pt-BR" sz="6000" dirty="0" smtClean="0">
                <a:sym typeface="Wingdings" panose="05000000000000000000" pitchFamily="2" charset="2"/>
              </a:rPr>
              <a:t></a:t>
            </a:r>
            <a:endParaRPr lang="pt-BR" sz="6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Integrantes do grupo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59772" y="326239"/>
            <a:ext cx="296627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tx2"/>
                </a:solidFill>
              </a:rPr>
              <a:t>Davi Souza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59772" y="1889249"/>
            <a:ext cx="296237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Nicole Alves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522198" y="1107744"/>
            <a:ext cx="268307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Erick Leme</a:t>
            </a:r>
            <a:endParaRPr dirty="0">
              <a:solidFill>
                <a:schemeClr val="tx2"/>
              </a:solidFill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 flipH="1">
            <a:off x="3293918" y="0"/>
            <a:ext cx="3307" cy="24210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0473" y="2836718"/>
            <a:ext cx="1477" cy="23247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755950"/>
            <a:ext cx="280635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Peter Hugo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844074" y="3594659"/>
            <a:ext cx="298819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>
                <a:solidFill>
                  <a:schemeClr val="tx2"/>
                </a:solidFill>
              </a:rPr>
              <a:t>Raoann</a:t>
            </a:r>
            <a:r>
              <a:rPr lang="pt-BR" dirty="0" smtClean="0">
                <a:solidFill>
                  <a:schemeClr val="tx2"/>
                </a:solidFill>
              </a:rPr>
              <a:t> C.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878349" y="4433368"/>
            <a:ext cx="339863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Vitor Scudeler</a:t>
            </a: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0;p30"/>
          <p:cNvSpPr txBox="1">
            <a:spLocks noGrp="1"/>
          </p:cNvSpPr>
          <p:nvPr>
            <p:ph type="ctrTitle"/>
          </p:nvPr>
        </p:nvSpPr>
        <p:spPr>
          <a:xfrm>
            <a:off x="179512" y="123478"/>
            <a:ext cx="4824536" cy="2232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Fungi 	Systems</a:t>
            </a:r>
            <a:endParaRPr sz="6000" dirty="0">
              <a:solidFill>
                <a:schemeClr val="dk2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8500" b="6601"/>
          <a:stretch/>
        </p:blipFill>
        <p:spPr>
          <a:xfrm>
            <a:off x="6806370" y="2859782"/>
            <a:ext cx="2173215" cy="22837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91680" y="2139702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tx2"/>
                </a:solidFill>
                <a:latin typeface="Exo 2" panose="00000500000000000000" pitchFamily="50" charset="0"/>
              </a:rPr>
              <a:t>Uma </a:t>
            </a:r>
            <a:r>
              <a:rPr lang="pt-BR" sz="2400" dirty="0">
                <a:solidFill>
                  <a:schemeClr val="tx2"/>
                </a:solidFill>
                <a:latin typeface="Exo 2" panose="00000500000000000000" pitchFamily="50" charset="0"/>
              </a:rPr>
              <a:t>empresa que fornece um sistema o qual lhe auxilia no plantio e colheita de cogumelos </a:t>
            </a:r>
            <a:r>
              <a:rPr lang="pt-BR" sz="2400" dirty="0" err="1">
                <a:solidFill>
                  <a:schemeClr val="tx2"/>
                </a:solidFill>
                <a:latin typeface="Exo 2" panose="00000500000000000000" pitchFamily="50" charset="0"/>
              </a:rPr>
              <a:t>shimeji</a:t>
            </a:r>
            <a:r>
              <a:rPr lang="pt-BR" sz="2400" dirty="0">
                <a:solidFill>
                  <a:schemeClr val="tx2"/>
                </a:solidFill>
                <a:latin typeface="Exo 2" panose="00000500000000000000" pitchFamily="50" charset="0"/>
              </a:rPr>
              <a:t> preto.</a:t>
            </a:r>
          </a:p>
        </p:txBody>
      </p:sp>
    </p:spTree>
    <p:extLst>
      <p:ext uri="{BB962C8B-B14F-4D97-AF65-F5344CB8AC3E}">
        <p14:creationId xmlns:p14="http://schemas.microsoft.com/office/powerpoint/2010/main" val="4264329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3" y="340281"/>
            <a:ext cx="4110436" cy="3771121"/>
          </a:xfrm>
          <a:prstGeom prst="rect">
            <a:avLst/>
          </a:prstGeom>
        </p:spPr>
      </p:pic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326767" y="3862020"/>
            <a:ext cx="663514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dk2"/>
                </a:solidFill>
              </a:rPr>
              <a:t>O MERCADO DOS FUNGOS</a:t>
            </a:r>
            <a:endParaRPr sz="4000" dirty="0">
              <a:solidFill>
                <a:schemeClr val="dk2"/>
              </a:solidFill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-52011" y="772406"/>
            <a:ext cx="4613564" cy="1214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Movimenta mais de </a:t>
            </a:r>
            <a:br>
              <a:rPr lang="en" sz="3200" dirty="0" smtClean="0"/>
            </a:br>
            <a:r>
              <a:rPr lang="en" sz="3200" dirty="0" smtClean="0"/>
              <a:t>U$ 35 Bi por ano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103732" y="2736899"/>
            <a:ext cx="4302078" cy="2040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Restaurantes, hospitais, clinicas médicas, pessoas que buscam uma vida mais saudável,  todos fazem parte desta movimentação gigantesca de dinheiro pelo mundo apenas no segmento de fungos.</a:t>
            </a:r>
            <a:endParaRPr sz="2000" dirty="0"/>
          </a:p>
        </p:txBody>
      </p:sp>
      <p:cxnSp>
        <p:nvCxnSpPr>
          <p:cNvPr id="185" name="Google Shape;185;p32"/>
          <p:cNvCxnSpPr/>
          <p:nvPr/>
        </p:nvCxnSpPr>
        <p:spPr>
          <a:xfrm flipV="1">
            <a:off x="4569759" y="0"/>
            <a:ext cx="0" cy="14916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4572000" y="3142481"/>
            <a:ext cx="0" cy="20676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83;p32"/>
          <p:cNvSpPr txBox="1">
            <a:spLocks/>
          </p:cNvSpPr>
          <p:nvPr/>
        </p:nvSpPr>
        <p:spPr>
          <a:xfrm>
            <a:off x="4552481" y="775044"/>
            <a:ext cx="4591519" cy="121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3200" dirty="0" smtClean="0"/>
              <a:t>Crescimento de até 12% até o ano que vem</a:t>
            </a:r>
            <a:endParaRPr lang="pt-BR" sz="3200" dirty="0"/>
          </a:p>
        </p:txBody>
      </p:sp>
      <p:sp>
        <p:nvSpPr>
          <p:cNvPr id="12" name="Google Shape;184;p32"/>
          <p:cNvSpPr txBox="1">
            <a:spLocks/>
          </p:cNvSpPr>
          <p:nvPr/>
        </p:nvSpPr>
        <p:spPr>
          <a:xfrm>
            <a:off x="4552481" y="2931790"/>
            <a:ext cx="4424809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pt-BR" sz="2000" dirty="0" smtClean="0"/>
              <a:t>Estava previsto para 9%, mas com o Corona vírus este número aumentou, e a procura continua sendo maior que a demanda, principalmente no Brasil.</a:t>
            </a:r>
            <a:endParaRPr lang="pt-BR" sz="2000" dirty="0"/>
          </a:p>
        </p:txBody>
      </p:sp>
      <p:grpSp>
        <p:nvGrpSpPr>
          <p:cNvPr id="13" name="Google Shape;4469;p58"/>
          <p:cNvGrpSpPr/>
          <p:nvPr/>
        </p:nvGrpSpPr>
        <p:grpSpPr>
          <a:xfrm>
            <a:off x="4159299" y="1911442"/>
            <a:ext cx="825402" cy="855309"/>
            <a:chOff x="-65131525" y="1914325"/>
            <a:chExt cx="316650" cy="316625"/>
          </a:xfrm>
          <a:solidFill>
            <a:schemeClr val="tx1"/>
          </a:solidFill>
        </p:grpSpPr>
        <p:sp>
          <p:nvSpPr>
            <p:cNvPr id="14" name="Google Shape;4470;p58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71;p58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05754" y="4525582"/>
            <a:ext cx="471536" cy="5040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 build="p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2849;p56"/>
          <p:cNvGrpSpPr/>
          <p:nvPr/>
        </p:nvGrpSpPr>
        <p:grpSpPr>
          <a:xfrm>
            <a:off x="791581" y="825950"/>
            <a:ext cx="7560840" cy="4039560"/>
            <a:chOff x="1397225" y="1410350"/>
            <a:chExt cx="4786300" cy="2774500"/>
          </a:xfrm>
        </p:grpSpPr>
        <p:grpSp>
          <p:nvGrpSpPr>
            <p:cNvPr id="85" name="Google Shape;2850;p56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40" name="Google Shape;2851;p5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41" name="Google Shape;2852;p5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2853;p56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32" name="Google Shape;2854;p5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33" name="Google Shape;2855;p5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34" name="Google Shape;2856;p5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335" name="Google Shape;2857;p5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2858;p5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2859;p5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2860;p5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2861;p5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2862;p56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30" name="Google Shape;2863;p5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31" name="Google Shape;2864;p5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2865;p56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24" name="Google Shape;2866;p5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25" name="Google Shape;2867;p5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868;p5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869;p5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870;p5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871;p5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2872;p56"/>
            <p:cNvGrpSpPr/>
            <p:nvPr/>
          </p:nvGrpSpPr>
          <p:grpSpPr>
            <a:xfrm>
              <a:off x="3750475" y="2481851"/>
              <a:ext cx="85125" cy="51800"/>
              <a:chOff x="3750475" y="2481851"/>
              <a:chExt cx="85125" cy="51800"/>
            </a:xfrm>
          </p:grpSpPr>
          <p:sp>
            <p:nvSpPr>
              <p:cNvPr id="322" name="Google Shape;2873;p5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874;p5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90" name="Google Shape;2875;p56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19" name="Google Shape;2876;p5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877;p5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21" name="Google Shape;2878;p5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91" name="Google Shape;2879;p56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17" name="Google Shape;2880;p5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881;p5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92" name="Google Shape;2882;p56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15" name="Google Shape;2883;p5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" name="Google Shape;2884;p5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2885;p56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11" name="Google Shape;2886;p5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2" name="Google Shape;2887;p5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13" name="Google Shape;2888;p5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2889;p5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" name="Google Shape;2890;p56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09" name="Google Shape;2891;p5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0" name="Google Shape;2892;p5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2893;p56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07" name="Google Shape;2894;p5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08" name="Google Shape;2895;p5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2896;p56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05" name="Google Shape;2897;p5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06" name="Google Shape;2898;p5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2899;p56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00;p56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01;p56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2902;p56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89" name="Google Shape;2903;p5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4;p5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05;p5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06;p5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07;p5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08;p5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09;p5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10;p5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11;p5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12;p5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13;p5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14;p5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15;p5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16;p5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917;p5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18;p5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2919;p56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20;p56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21;p56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22;p56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23;p56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24;p56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25;p56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26;p56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27;p56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28;p56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29;p56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930;p56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931;p56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932;p56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933;p56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34;p56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935;p56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936;p56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937;p56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938;p56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939;p56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940;p56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2941;p56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87" name="Google Shape;2942;p5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43;p5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2944;p56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2945;p56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83" name="Google Shape;2946;p5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47;p5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48;p5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49;p5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2950;p56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951;p56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52;p56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53;p56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54;p56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55;p56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56;p56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2957;p56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79" name="Google Shape;2958;p5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59;p5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60;p5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961;p5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" name="Google Shape;2962;p56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963;p56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964;p56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65;p56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66;p56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67;p56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68;p56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69;p56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70;p56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71;p56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72;p56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73;p56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74;p56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75;p56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76;p56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77;p56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78;p56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79;p56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80;p56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81;p56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82;p56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83;p56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84;p56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985;p56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986;p56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987;p56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988;p56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989;p56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990;p56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2991;p56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77" name="Google Shape;2992;p5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93;p5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2994;p56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2995;p56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75" name="Google Shape;2996;p5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97;p5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2998;p56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73" name="Google Shape;2999;p5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000;p5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Google Shape;3001;p56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02;p56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03;p56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04;p56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05;p56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06;p56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07;p56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08;p56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3009;p56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69" name="Google Shape;3010;p5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011;p5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012;p5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013;p5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" name="Google Shape;3014;p56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15;p56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16;p56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017;p56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018;p56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019;p56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020;p56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021;p56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3022;p56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65" name="Google Shape;3023;p5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024;p5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025;p5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026;p5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" name="Google Shape;3027;p56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028;p56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029;p56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030;p56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031;p56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032;p56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033;p56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034;p56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035;p56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036;p56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037;p56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038;p56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039;p56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040;p56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041;p56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042;p56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043;p56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044;p56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045;p56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046;p56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047;p56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048;p56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049;p56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050;p56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051;p56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052;p56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053;p56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054;p56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055;p56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056;p56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057;p56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058;p56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059;p56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060;p56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061;p56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062;p56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063;p56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064;p56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065;p56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066;p56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067;p56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068;p56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3069;p56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63" name="Google Shape;3070;p5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071;p5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3072;p56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073;p56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074;p56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075;p56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076;p56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077;p56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078;p56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079;p56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080;p56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081;p56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082;p56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083;p56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084;p56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085;p56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086;p56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087;p56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088;p56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089;p56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090;p56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091;p56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092;p56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093;p56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094;p56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095;p56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096;p56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097;p56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098;p56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099;p56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100;p5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101;p5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102;p56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103;p56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104;p56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105;p56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106;p56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48"/>
          <p:cNvSpPr txBox="1">
            <a:spLocks noGrp="1"/>
          </p:cNvSpPr>
          <p:nvPr>
            <p:ph type="ctrTitle"/>
          </p:nvPr>
        </p:nvSpPr>
        <p:spPr>
          <a:xfrm>
            <a:off x="102403" y="196181"/>
            <a:ext cx="901853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dk2"/>
                </a:solidFill>
              </a:rPr>
              <a:t>Países que mais </a:t>
            </a:r>
            <a:r>
              <a:rPr lang="en" sz="2800" dirty="0" smtClean="0">
                <a:solidFill>
                  <a:schemeClr val="dk2"/>
                </a:solidFill>
              </a:rPr>
              <a:t>consomem </a:t>
            </a:r>
            <a:r>
              <a:rPr lang="en" sz="2800" dirty="0" smtClean="0">
                <a:solidFill>
                  <a:schemeClr val="dk2"/>
                </a:solidFill>
              </a:rPr>
              <a:t>e utilizam o shimeji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3365023" y="2031799"/>
            <a:ext cx="836615" cy="468830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Europa Central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>
            <a:off x="4201638" y="2266214"/>
            <a:ext cx="345562" cy="296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0" name="Retângulo Arredondado 349"/>
          <p:cNvSpPr/>
          <p:nvPr/>
        </p:nvSpPr>
        <p:spPr>
          <a:xfrm>
            <a:off x="943296" y="2338552"/>
            <a:ext cx="675447" cy="264154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E.U.A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351" name="Conector de Seta Reta 350"/>
          <p:cNvCxnSpPr>
            <a:stCxn id="350" idx="3"/>
          </p:cNvCxnSpPr>
          <p:nvPr/>
        </p:nvCxnSpPr>
        <p:spPr>
          <a:xfrm>
            <a:off x="1618743" y="2470629"/>
            <a:ext cx="303622" cy="4536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5" name="Retângulo Arredondado 354"/>
          <p:cNvSpPr/>
          <p:nvPr/>
        </p:nvSpPr>
        <p:spPr>
          <a:xfrm>
            <a:off x="3610210" y="3708669"/>
            <a:ext cx="838005" cy="261171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Brasil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356" name="Conector de Seta Reta 355"/>
          <p:cNvCxnSpPr>
            <a:stCxn id="355" idx="1"/>
          </p:cNvCxnSpPr>
          <p:nvPr/>
        </p:nvCxnSpPr>
        <p:spPr>
          <a:xfrm flipH="1" flipV="1">
            <a:off x="3381384" y="3828175"/>
            <a:ext cx="228826" cy="110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9" name="Retângulo Arredondado 358"/>
          <p:cNvSpPr/>
          <p:nvPr/>
        </p:nvSpPr>
        <p:spPr>
          <a:xfrm>
            <a:off x="5687977" y="3397956"/>
            <a:ext cx="968811" cy="271811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Tailândia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360" name="Retângulo Arredondado 359"/>
          <p:cNvSpPr/>
          <p:nvPr/>
        </p:nvSpPr>
        <p:spPr>
          <a:xfrm>
            <a:off x="6035389" y="1876709"/>
            <a:ext cx="733824" cy="352267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Exo 2" panose="00000500000000000000" pitchFamily="50" charset="0"/>
              </a:rPr>
              <a:t>China</a:t>
            </a:r>
            <a:endParaRPr lang="pt-BR" dirty="0">
              <a:solidFill>
                <a:schemeClr val="bg1"/>
              </a:solidFill>
              <a:latin typeface="Exo 2" panose="00000500000000000000" pitchFamily="50" charset="0"/>
            </a:endParaRPr>
          </a:p>
        </p:txBody>
      </p:sp>
      <p:sp>
        <p:nvSpPr>
          <p:cNvPr id="361" name="Retângulo Arredondado 360"/>
          <p:cNvSpPr/>
          <p:nvPr/>
        </p:nvSpPr>
        <p:spPr>
          <a:xfrm>
            <a:off x="8059587" y="2261616"/>
            <a:ext cx="734790" cy="351783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Japão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362" name="Retângulo Arredondado 361"/>
          <p:cNvSpPr/>
          <p:nvPr/>
        </p:nvSpPr>
        <p:spPr>
          <a:xfrm>
            <a:off x="6995142" y="2957988"/>
            <a:ext cx="886841" cy="276156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Coréias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367" name="Conector de Seta Reta 366"/>
          <p:cNvCxnSpPr>
            <a:stCxn id="359" idx="0"/>
          </p:cNvCxnSpPr>
          <p:nvPr/>
        </p:nvCxnSpPr>
        <p:spPr>
          <a:xfrm flipV="1">
            <a:off x="6172383" y="3204478"/>
            <a:ext cx="455497" cy="1934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0" name="Conector de Seta Reta 369"/>
          <p:cNvCxnSpPr>
            <a:stCxn id="360" idx="2"/>
          </p:cNvCxnSpPr>
          <p:nvPr/>
        </p:nvCxnSpPr>
        <p:spPr>
          <a:xfrm>
            <a:off x="6402301" y="2228976"/>
            <a:ext cx="35128" cy="3353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3" name="Conector de Seta Reta 372"/>
          <p:cNvCxnSpPr>
            <a:stCxn id="362" idx="0"/>
          </p:cNvCxnSpPr>
          <p:nvPr/>
        </p:nvCxnSpPr>
        <p:spPr>
          <a:xfrm flipH="1" flipV="1">
            <a:off x="7219734" y="2601614"/>
            <a:ext cx="218829" cy="3563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6" name="Conector de Seta Reta 375"/>
          <p:cNvCxnSpPr>
            <a:stCxn id="361" idx="1"/>
          </p:cNvCxnSpPr>
          <p:nvPr/>
        </p:nvCxnSpPr>
        <p:spPr>
          <a:xfrm flipH="1">
            <a:off x="7517081" y="2437508"/>
            <a:ext cx="542506" cy="5180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50" grpId="0" animBg="1"/>
      <p:bldP spid="355" grpId="0" animBg="1"/>
      <p:bldP spid="359" grpId="0" animBg="1"/>
      <p:bldP spid="360" grpId="0" animBg="1"/>
      <p:bldP spid="361" grpId="0" animBg="1"/>
      <p:bldP spid="3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4574248" y="2859782"/>
            <a:ext cx="3827640" cy="1103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QUAL O PROBLEMA?</a:t>
            </a:r>
            <a:endParaRPr sz="44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5868144" y="4011910"/>
            <a:ext cx="3275881" cy="16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05754" y="4525582"/>
            <a:ext cx="471536" cy="504056"/>
          </a:xfrm>
          <a:prstGeom prst="rect">
            <a:avLst/>
          </a:prstGeom>
        </p:spPr>
      </p:pic>
      <p:sp>
        <p:nvSpPr>
          <p:cNvPr id="10" name="Google Shape;215;p34"/>
          <p:cNvSpPr txBox="1">
            <a:spLocks/>
          </p:cNvSpPr>
          <p:nvPr/>
        </p:nvSpPr>
        <p:spPr>
          <a:xfrm flipH="1">
            <a:off x="1043608" y="483518"/>
            <a:ext cx="3090532" cy="4176464"/>
          </a:xfrm>
          <a:prstGeom prst="rect">
            <a:avLst/>
          </a:prstGeom>
          <a:noFill/>
          <a:ln>
            <a:noFill/>
            <a:prstDash val="sysDot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41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?</a:t>
            </a:r>
            <a:endParaRPr lang="pt-BR" sz="4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31"/>
          <p:cNvCxnSpPr/>
          <p:nvPr/>
        </p:nvCxnSpPr>
        <p:spPr>
          <a:xfrm flipV="1">
            <a:off x="22045" y="4011910"/>
            <a:ext cx="3325819" cy="163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307641" y="3115968"/>
            <a:ext cx="2968902" cy="936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SOLUÇÃO </a:t>
            </a:r>
            <a:endParaRPr sz="4800" dirty="0"/>
          </a:p>
        </p:txBody>
      </p:sp>
      <p:grpSp>
        <p:nvGrpSpPr>
          <p:cNvPr id="9" name="Google Shape;3930;p57"/>
          <p:cNvGrpSpPr/>
          <p:nvPr/>
        </p:nvGrpSpPr>
        <p:grpSpPr>
          <a:xfrm>
            <a:off x="4139952" y="704785"/>
            <a:ext cx="3210335" cy="3672408"/>
            <a:chOff x="5049725" y="2027900"/>
            <a:chExt cx="481750" cy="481850"/>
          </a:xfrm>
          <a:solidFill>
            <a:schemeClr val="bg2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1" name="Google Shape;3931;p57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3932;p57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3933;p57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934;p57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935;p57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936;p57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3937;p57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3938;p57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47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763688" y="339502"/>
            <a:ext cx="6048671" cy="899626"/>
          </a:xfrm>
        </p:spPr>
        <p:txBody>
          <a:bodyPr/>
          <a:lstStyle/>
          <a:p>
            <a:r>
              <a:rPr lang="pt-BR" sz="6600" dirty="0" err="1" smtClean="0"/>
              <a:t>Fungi</a:t>
            </a:r>
            <a:r>
              <a:rPr lang="pt-BR" sz="6600" dirty="0" smtClean="0"/>
              <a:t> Systems</a:t>
            </a:r>
            <a:endParaRPr lang="pt-BR" sz="66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2869940" y="1504612"/>
            <a:ext cx="3404119" cy="363888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354</Words>
  <Application>Microsoft Office PowerPoint</Application>
  <PresentationFormat>Apresentação na tela (16:9)</PresentationFormat>
  <Paragraphs>139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Arial</vt:lpstr>
      <vt:lpstr>Squada One</vt:lpstr>
      <vt:lpstr>Arial Black</vt:lpstr>
      <vt:lpstr>Times New Roman</vt:lpstr>
      <vt:lpstr>Exo 2</vt:lpstr>
      <vt:lpstr>Fira Sans Extra Condensed Medium</vt:lpstr>
      <vt:lpstr>Roboto Condensed Light</vt:lpstr>
      <vt:lpstr>Wingdings</vt:lpstr>
      <vt:lpstr>Tech Newsletter by Slidesgo</vt:lpstr>
      <vt:lpstr>PROJETO DE  PESQUISA E INOVAÇÃO</vt:lpstr>
      <vt:lpstr>Integrantes do grupo</vt:lpstr>
      <vt:lpstr>Fungi  Systems</vt:lpstr>
      <vt:lpstr>O MERCADO DOS FUNGOS</vt:lpstr>
      <vt:lpstr>Movimenta mais de  U$ 35 Bi por ano</vt:lpstr>
      <vt:lpstr>Países que mais consomem e utilizam o shimeji</vt:lpstr>
      <vt:lpstr>QUAL O PROBLEMA?</vt:lpstr>
      <vt:lpstr>SOLUÇÃO </vt:lpstr>
      <vt:lpstr>Fungi Systems</vt:lpstr>
      <vt:lpstr>Apresentação do PowerPoint</vt:lpstr>
      <vt:lpstr>Apresentação do PowerPoint</vt:lpstr>
      <vt:lpstr>SITE DO PROJETO</vt:lpstr>
      <vt:lpstr>BANCO  DE DADOS</vt:lpstr>
      <vt:lpstr>MODELO CONCEITUAL</vt:lpstr>
      <vt:lpstr>BACKLOG</vt:lpstr>
      <vt:lpstr>Apresentação do PowerPoint</vt:lpstr>
      <vt:lpstr>GRÁFICO BURNDOWN</vt:lpstr>
      <vt:lpstr>OBRIGADA PELA ATENÇÃO!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 PESQUISA E INOVAÇÃO</dc:title>
  <cp:lastModifiedBy>Aluno</cp:lastModifiedBy>
  <cp:revision>93</cp:revision>
  <dcterms:modified xsi:type="dcterms:W3CDTF">2020-05-04T22:07:07Z</dcterms:modified>
</cp:coreProperties>
</file>